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9" r:id="rId12"/>
    <p:sldId id="268" r:id="rId13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3157"/>
    <a:srgbClr val="EE6752"/>
    <a:srgbClr val="EE8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92"/>
    <p:restoredTop sz="94668"/>
  </p:normalViewPr>
  <p:slideViewPr>
    <p:cSldViewPr snapToGrid="0" snapToObjects="1">
      <p:cViewPr>
        <p:scale>
          <a:sx n="122" d="100"/>
          <a:sy n="122" d="100"/>
        </p:scale>
        <p:origin x="82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3.tiff>
</file>

<file path=ppt/media/image14.tiff>
</file>

<file path=ppt/media/image2.png>
</file>

<file path=ppt/media/image3.png>
</file>

<file path=ppt/media/image4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2FF3D1-9C93-BE4A-A89D-B947CA5C98A5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FA2F4F-C597-9440-9E92-C3943F25A3B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95483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68F29-8FD5-644B-BEBC-A12BC69A0CF4}" type="datetimeFigureOut">
              <a:rPr lang="es-ES_tradnl" smtClean="0"/>
              <a:t>24/1/17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F77B1-BA87-6F4C-A965-9536BAFF110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4189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Relationship Id="rId3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0" dirty="0" smtClean="0">
                <a:effectLst/>
              </a:rPr>
              <a:t> </a:t>
            </a:r>
            <a:endParaRPr lang="es-ES_tradnl" dirty="0"/>
          </a:p>
        </p:txBody>
      </p:sp>
      <p:sp>
        <p:nvSpPr>
          <p:cNvPr id="13" name="CuadroTexto 12"/>
          <p:cNvSpPr txBox="1"/>
          <p:nvPr/>
        </p:nvSpPr>
        <p:spPr>
          <a:xfrm>
            <a:off x="483829" y="2598003"/>
            <a:ext cx="8176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sz="2400" b="1" dirty="0" smtClean="0">
                <a:solidFill>
                  <a:srgbClr val="853157"/>
                </a:solidFill>
              </a:rPr>
              <a:t>ALTERACIÓN DE LA MAQUINARIA DE SPLICING</a:t>
            </a:r>
          </a:p>
          <a:p>
            <a:pPr algn="ctr"/>
            <a:r>
              <a:rPr lang="es-ES_tradnl" sz="2400" b="1" dirty="0" smtClean="0">
                <a:solidFill>
                  <a:srgbClr val="853157"/>
                </a:solidFill>
              </a:rPr>
              <a:t>EN EL HÍGADO DE MUJERES OBESAS CON </a:t>
            </a:r>
            <a:r>
              <a:rPr lang="es-ES_tradnl" sz="2400" b="1" dirty="0" smtClean="0">
                <a:solidFill>
                  <a:srgbClr val="853157"/>
                </a:solidFill>
              </a:rPr>
              <a:t>ESTEATOSIS </a:t>
            </a:r>
            <a:r>
              <a:rPr lang="es-ES_tradnl" sz="2400" b="1" dirty="0" smtClean="0">
                <a:solidFill>
                  <a:srgbClr val="853157"/>
                </a:solidFill>
              </a:rPr>
              <a:t>HEPÁTICA</a:t>
            </a:r>
            <a:endParaRPr lang="es-ES_tradnl" sz="2400" b="1" dirty="0">
              <a:solidFill>
                <a:srgbClr val="853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108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1541753" y="51815"/>
            <a:ext cx="5970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Factores de </a:t>
            </a:r>
            <a:r>
              <a:rPr lang="es-ES_tradnl" b="1" dirty="0" err="1" smtClean="0">
                <a:solidFill>
                  <a:srgbClr val="853157"/>
                </a:solidFill>
              </a:rPr>
              <a:t>splicing</a:t>
            </a:r>
            <a:r>
              <a:rPr lang="es-ES_tradnl" b="1" dirty="0" smtClean="0">
                <a:solidFill>
                  <a:srgbClr val="853157"/>
                </a:solidFill>
              </a:rPr>
              <a:t> según clasificación </a:t>
            </a:r>
            <a:r>
              <a:rPr lang="es-ES_tradnl" b="1" dirty="0" err="1" smtClean="0">
                <a:solidFill>
                  <a:srgbClr val="853157"/>
                </a:solidFill>
              </a:rPr>
              <a:t>heatmap</a:t>
            </a:r>
            <a:r>
              <a:rPr lang="es-ES_tradnl" b="1" dirty="0" smtClean="0">
                <a:solidFill>
                  <a:srgbClr val="853157"/>
                </a:solidFill>
              </a:rPr>
              <a:t>: CLUSTER III</a:t>
            </a:r>
          </a:p>
        </p:txBody>
      </p:sp>
      <p:grpSp>
        <p:nvGrpSpPr>
          <p:cNvPr id="20" name="Agrupar 19"/>
          <p:cNvGrpSpPr/>
          <p:nvPr/>
        </p:nvGrpSpPr>
        <p:grpSpPr>
          <a:xfrm>
            <a:off x="130443" y="421147"/>
            <a:ext cx="8772819" cy="6083137"/>
            <a:chOff x="62863" y="467033"/>
            <a:chExt cx="7505167" cy="5358289"/>
          </a:xfrm>
        </p:grpSpPr>
        <p:grpSp>
          <p:nvGrpSpPr>
            <p:cNvPr id="18" name="Agrupar 17"/>
            <p:cNvGrpSpPr/>
            <p:nvPr/>
          </p:nvGrpSpPr>
          <p:grpSpPr>
            <a:xfrm>
              <a:off x="80432" y="467033"/>
              <a:ext cx="7487598" cy="5300035"/>
              <a:chOff x="24892" y="421147"/>
              <a:chExt cx="7487598" cy="5300035"/>
            </a:xfrm>
          </p:grpSpPr>
          <p:pic>
            <p:nvPicPr>
              <p:cNvPr id="2" name="Imagen 1"/>
              <p:cNvPicPr>
                <a:picLocks noChangeAspect="1"/>
              </p:cNvPicPr>
              <p:nvPr/>
            </p:nvPicPr>
            <p:blipFill rotWithShape="1">
              <a:blip r:embed="rId2"/>
              <a:srcRect b="59557"/>
              <a:stretch/>
            </p:blipFill>
            <p:spPr>
              <a:xfrm>
                <a:off x="24892" y="553893"/>
                <a:ext cx="6070600" cy="2537302"/>
              </a:xfrm>
              <a:prstGeom prst="rect">
                <a:avLst/>
              </a:prstGeom>
            </p:spPr>
          </p:pic>
          <p:pic>
            <p:nvPicPr>
              <p:cNvPr id="9" name="Imagen 8"/>
              <p:cNvPicPr>
                <a:picLocks noChangeAspect="1"/>
              </p:cNvPicPr>
              <p:nvPr/>
            </p:nvPicPr>
            <p:blipFill rotWithShape="1">
              <a:blip r:embed="rId2"/>
              <a:srcRect t="39569" r="75454" b="17872"/>
              <a:stretch/>
            </p:blipFill>
            <p:spPr>
              <a:xfrm>
                <a:off x="6022340" y="421147"/>
                <a:ext cx="1490150" cy="2670048"/>
              </a:xfrm>
              <a:prstGeom prst="rect">
                <a:avLst/>
              </a:prstGeom>
            </p:spPr>
          </p:pic>
          <p:pic>
            <p:nvPicPr>
              <p:cNvPr id="10" name="Imagen 9"/>
              <p:cNvPicPr>
                <a:picLocks noChangeAspect="1"/>
              </p:cNvPicPr>
              <p:nvPr/>
            </p:nvPicPr>
            <p:blipFill rotWithShape="1">
              <a:blip r:embed="rId2"/>
              <a:srcRect l="50000" t="39568" b="18364"/>
              <a:stretch/>
            </p:blipFill>
            <p:spPr>
              <a:xfrm>
                <a:off x="1505967" y="3081964"/>
                <a:ext cx="3035300" cy="2639218"/>
              </a:xfrm>
              <a:prstGeom prst="rect">
                <a:avLst/>
              </a:prstGeom>
            </p:spPr>
          </p:pic>
          <p:pic>
            <p:nvPicPr>
              <p:cNvPr id="11" name="Imagen 10"/>
              <p:cNvPicPr>
                <a:picLocks noChangeAspect="1"/>
              </p:cNvPicPr>
              <p:nvPr/>
            </p:nvPicPr>
            <p:blipFill rotWithShape="1">
              <a:blip r:embed="rId2"/>
              <a:srcRect t="81733" r="73342"/>
              <a:stretch/>
            </p:blipFill>
            <p:spPr>
              <a:xfrm>
                <a:off x="4541266" y="3255525"/>
                <a:ext cx="1618302" cy="1146048"/>
              </a:xfrm>
              <a:prstGeom prst="rect">
                <a:avLst/>
              </a:prstGeom>
            </p:spPr>
          </p:pic>
          <p:pic>
            <p:nvPicPr>
              <p:cNvPr id="17" name="Imagen 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9420" y="4444412"/>
                <a:ext cx="1300490" cy="1127360"/>
              </a:xfrm>
              <a:prstGeom prst="rect">
                <a:avLst/>
              </a:prstGeom>
            </p:spPr>
          </p:pic>
        </p:grpSp>
        <p:pic>
          <p:nvPicPr>
            <p:cNvPr id="19" name="Imagen 18"/>
            <p:cNvPicPr>
              <a:picLocks noChangeAspect="1"/>
            </p:cNvPicPr>
            <p:nvPr/>
          </p:nvPicPr>
          <p:blipFill rotWithShape="1">
            <a:blip r:embed="rId2"/>
            <a:srcRect l="24875" t="39569" r="48578" b="17872"/>
            <a:stretch/>
          </p:blipFill>
          <p:spPr>
            <a:xfrm>
              <a:off x="62863" y="3155274"/>
              <a:ext cx="1611549" cy="26700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27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/>
          <p:cNvGrpSpPr/>
          <p:nvPr/>
        </p:nvGrpSpPr>
        <p:grpSpPr>
          <a:xfrm>
            <a:off x="1162186" y="1115439"/>
            <a:ext cx="6756129" cy="4779522"/>
            <a:chOff x="870356" y="998708"/>
            <a:chExt cx="4693865" cy="3285745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 rotWithShape="1">
            <a:blip r:embed="rId2"/>
            <a:srcRect r="23076" b="48773"/>
            <a:stretch/>
          </p:blipFill>
          <p:spPr>
            <a:xfrm>
              <a:off x="902941" y="998708"/>
              <a:ext cx="4661280" cy="1152055"/>
            </a:xfrm>
            <a:prstGeom prst="rect">
              <a:avLst/>
            </a:prstGeom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 rotWithShape="1">
            <a:blip r:embed="rId2"/>
            <a:srcRect l="77308" b="50000"/>
            <a:stretch/>
          </p:blipFill>
          <p:spPr>
            <a:xfrm>
              <a:off x="992363" y="1979903"/>
              <a:ext cx="1379065" cy="1127760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 rotWithShape="1">
            <a:blip r:embed="rId2"/>
            <a:srcRect t="49099" r="50851"/>
            <a:stretch/>
          </p:blipFill>
          <p:spPr>
            <a:xfrm>
              <a:off x="2414892" y="1979902"/>
              <a:ext cx="3051794" cy="1173021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 rotWithShape="1">
            <a:blip r:embed="rId2"/>
            <a:srcRect l="51296" t="49099"/>
            <a:stretch/>
          </p:blipFill>
          <p:spPr>
            <a:xfrm>
              <a:off x="870356" y="3083279"/>
              <a:ext cx="3096732" cy="1201174"/>
            </a:xfrm>
            <a:prstGeom prst="rect">
              <a:avLst/>
            </a:prstGeom>
          </p:spPr>
        </p:pic>
      </p:grpSp>
      <p:sp>
        <p:nvSpPr>
          <p:cNvPr id="9" name="CuadroTexto 8"/>
          <p:cNvSpPr txBox="1"/>
          <p:nvPr/>
        </p:nvSpPr>
        <p:spPr>
          <a:xfrm>
            <a:off x="1541753" y="51815"/>
            <a:ext cx="5970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Factores de </a:t>
            </a:r>
            <a:r>
              <a:rPr lang="es-ES_tradnl" b="1" dirty="0" err="1" smtClean="0">
                <a:solidFill>
                  <a:srgbClr val="853157"/>
                </a:solidFill>
              </a:rPr>
              <a:t>splicing</a:t>
            </a:r>
            <a:r>
              <a:rPr lang="es-ES_tradnl" b="1" dirty="0" smtClean="0">
                <a:solidFill>
                  <a:srgbClr val="853157"/>
                </a:solidFill>
              </a:rPr>
              <a:t> según clasificación </a:t>
            </a:r>
            <a:r>
              <a:rPr lang="es-ES_tradnl" b="1" dirty="0" err="1" smtClean="0">
                <a:solidFill>
                  <a:srgbClr val="853157"/>
                </a:solidFill>
              </a:rPr>
              <a:t>heatmap</a:t>
            </a:r>
            <a:r>
              <a:rPr lang="es-ES_tradnl" b="1" dirty="0" smtClean="0">
                <a:solidFill>
                  <a:srgbClr val="853157"/>
                </a:solidFill>
              </a:rPr>
              <a:t>: CLUSTER III</a:t>
            </a:r>
          </a:p>
        </p:txBody>
      </p:sp>
    </p:spTree>
    <p:extLst>
      <p:ext uri="{BB962C8B-B14F-4D97-AF65-F5344CB8AC3E}">
        <p14:creationId xmlns:p14="http://schemas.microsoft.com/office/powerpoint/2010/main" val="170769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916566" y="3929460"/>
            <a:ext cx="3419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CON LOS DATOS QUE TENEMOS</a:t>
            </a:r>
            <a:r>
              <a:rPr lang="mr-IN" b="1" dirty="0" smtClean="0">
                <a:solidFill>
                  <a:srgbClr val="853157"/>
                </a:solidFill>
              </a:rPr>
              <a:t>…</a:t>
            </a:r>
            <a:r>
              <a:rPr lang="es-ES" b="1" dirty="0" smtClean="0">
                <a:solidFill>
                  <a:srgbClr val="853157"/>
                </a:solidFill>
              </a:rPr>
              <a:t>.</a:t>
            </a:r>
            <a:endParaRPr lang="es-ES_tradnl" b="1" dirty="0" smtClean="0">
              <a:solidFill>
                <a:srgbClr val="853157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256962" y="4525620"/>
            <a:ext cx="8739120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 smtClean="0"/>
              <a:t>¿Cómo podemos “limpiar” los datos? Quitar factores a la hora de hacer </a:t>
            </a:r>
            <a:r>
              <a:rPr lang="es-ES_tradnl" dirty="0" err="1" smtClean="0"/>
              <a:t>heatmaps</a:t>
            </a:r>
            <a:r>
              <a:rPr lang="es-ES_tradnl" dirty="0" smtClean="0"/>
              <a:t> para seleccionar los genes con mayor valor</a:t>
            </a:r>
          </a:p>
          <a:p>
            <a:pPr algn="ctr"/>
            <a:endParaRPr lang="es-ES_tradnl" sz="1050" dirty="0" smtClean="0"/>
          </a:p>
          <a:p>
            <a:pPr algn="ctr"/>
            <a:r>
              <a:rPr lang="es-ES_tradnl" dirty="0" smtClean="0"/>
              <a:t>Clasificación de los pacientes (¿combinar con datos clínicos?)</a:t>
            </a:r>
          </a:p>
          <a:p>
            <a:pPr algn="ctr"/>
            <a:endParaRPr lang="es-ES_tradnl" sz="1100" dirty="0" smtClean="0"/>
          </a:p>
          <a:p>
            <a:pPr algn="ctr"/>
            <a:r>
              <a:rPr lang="es-ES_tradnl" dirty="0" smtClean="0"/>
              <a:t>¿Cuáles son los cambios realmente significativos?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3395088" y="343642"/>
            <a:ext cx="1984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SIGUIENTES PASOS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143702" y="878782"/>
            <a:ext cx="6482929" cy="2823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dirty="0" smtClean="0"/>
              <a:t>Validar estos cambios con niveles de proteína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dirty="0" smtClean="0"/>
              <a:t>Realizar experimentos funcionales en líneas celulares de hígado.</a:t>
            </a:r>
          </a:p>
          <a:p>
            <a:r>
              <a:rPr lang="es-ES_tradnl"/>
              <a:t> </a:t>
            </a:r>
            <a:r>
              <a:rPr lang="es-ES_tradnl" smtClean="0"/>
              <a:t>     2 </a:t>
            </a:r>
            <a:r>
              <a:rPr lang="es-ES_tradnl" dirty="0" smtClean="0"/>
              <a:t>aproximaciones:</a:t>
            </a:r>
          </a:p>
          <a:p>
            <a:pPr marL="285750" indent="-285750">
              <a:buFont typeface="Arial" charset="0"/>
              <a:buChar char="•"/>
            </a:pPr>
            <a:endParaRPr lang="es-ES_tradnl" sz="1050" dirty="0"/>
          </a:p>
          <a:p>
            <a:pPr algn="ctr"/>
            <a:r>
              <a:rPr lang="es-ES_tradnl" dirty="0" smtClean="0"/>
              <a:t>Inducción de acumulación de gotas lipídicas en células</a:t>
            </a:r>
          </a:p>
          <a:p>
            <a:pPr algn="ctr"/>
            <a:endParaRPr lang="es-ES_tradnl" sz="1100" dirty="0" smtClean="0"/>
          </a:p>
          <a:p>
            <a:pPr algn="ctr"/>
            <a:r>
              <a:rPr lang="es-ES_tradnl" dirty="0" smtClean="0"/>
              <a:t>Alteración de la maquinaria de </a:t>
            </a:r>
            <a:r>
              <a:rPr lang="es-ES_tradnl" dirty="0" err="1" smtClean="0"/>
              <a:t>splicing</a:t>
            </a:r>
            <a:endParaRPr lang="es-ES_tradnl" dirty="0" smtClean="0"/>
          </a:p>
          <a:p>
            <a:pPr algn="ctr"/>
            <a:endParaRPr lang="es-ES_tradnl" sz="1200" dirty="0"/>
          </a:p>
          <a:p>
            <a:pPr algn="ctr"/>
            <a:r>
              <a:rPr lang="es-ES_tradnl" dirty="0" smtClean="0"/>
              <a:t>Sobreexpresión/Silenciamiento de factores de </a:t>
            </a:r>
            <a:r>
              <a:rPr lang="es-ES_tradnl" dirty="0" err="1" smtClean="0"/>
              <a:t>splicing</a:t>
            </a:r>
            <a:endParaRPr lang="es-ES_tradnl" dirty="0" smtClean="0"/>
          </a:p>
          <a:p>
            <a:pPr algn="ctr"/>
            <a:endParaRPr lang="es-ES_tradnl" sz="1200" dirty="0" smtClean="0"/>
          </a:p>
          <a:p>
            <a:pPr algn="ctr"/>
            <a:r>
              <a:rPr lang="es-ES_tradnl" dirty="0" smtClean="0"/>
              <a:t>Acumulación de gotas lipídicas</a:t>
            </a:r>
          </a:p>
        </p:txBody>
      </p:sp>
      <p:cxnSp>
        <p:nvCxnSpPr>
          <p:cNvPr id="9" name="Conector recto de flecha 8"/>
          <p:cNvCxnSpPr/>
          <p:nvPr/>
        </p:nvCxnSpPr>
        <p:spPr>
          <a:xfrm>
            <a:off x="4316295" y="2191871"/>
            <a:ext cx="0" cy="188259"/>
          </a:xfrm>
          <a:prstGeom prst="straightConnector1">
            <a:avLst/>
          </a:prstGeom>
          <a:ln w="28575">
            <a:solidFill>
              <a:srgbClr val="85315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4316295" y="3106271"/>
            <a:ext cx="0" cy="195516"/>
          </a:xfrm>
          <a:prstGeom prst="straightConnector1">
            <a:avLst/>
          </a:prstGeom>
          <a:ln w="28575">
            <a:solidFill>
              <a:srgbClr val="85315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52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a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89804407"/>
                  </p:ext>
                </p:extLst>
              </p:nvPr>
            </p:nvGraphicFramePr>
            <p:xfrm>
              <a:off x="4245429" y="81713"/>
              <a:ext cx="4807133" cy="669790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06287"/>
                    <a:gridCol w="1123406"/>
                    <a:gridCol w="1449977"/>
                    <a:gridCol w="927463"/>
                  </a:tblGrid>
                  <a:tr h="213647">
                    <a:tc>
                      <a:txBody>
                        <a:bodyPr/>
                        <a:lstStyle/>
                        <a:p>
                          <a:pPr algn="ctr"/>
                          <a:endParaRPr lang="es-ES" sz="900" dirty="0">
                            <a:solidFill>
                              <a:schemeClr val="tx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000" dirty="0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Non </a:t>
                          </a:r>
                          <a:r>
                            <a:rPr lang="es-ES" sz="1000" b="1" i="0" u="none" strike="noStrike" kern="1200" dirty="0" err="1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Steatosis</a:t>
                          </a:r>
                          <a:endParaRPr lang="es-ES" sz="1000" b="1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1000" b="1" i="0" u="none" strike="noStrike" kern="1200" dirty="0" err="1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Steatosis</a:t>
                          </a:r>
                          <a:endParaRPr lang="es-ES_tradnl" sz="1000" b="1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000" i="1" dirty="0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P</a:t>
                          </a:r>
                          <a:r>
                            <a:rPr lang="es-ES" sz="1000" dirty="0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" sz="1000" dirty="0" err="1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value</a:t>
                          </a:r>
                          <a:endParaRPr lang="es-ES" sz="1000" dirty="0" smtClean="0">
                            <a:solidFill>
                              <a:schemeClr val="tx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Age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</a:t>
                          </a: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years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37.00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4.997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</a:t>
                          </a: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uk-UA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40.</a:t>
                          </a:r>
                          <a:r>
                            <a:rPr lang="es-E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41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1.767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</a:t>
                          </a: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=32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0.4252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Body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Weight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125.6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3.066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</a:t>
                          </a: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133.1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3.576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</a:t>
                          </a: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=32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0.2922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BMI (kg/m</a:t>
                          </a:r>
                          <a:r>
                            <a:rPr lang="es-ES_tradnl" sz="1000" b="1" baseline="300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48.96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0.9227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</a:t>
                          </a: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uk-UA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50.</a:t>
                          </a:r>
                          <a:r>
                            <a:rPr lang="es-E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63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1.307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</a:t>
                          </a: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=32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0.5134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WHR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uk-UA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0.8577</a:t>
                          </a:r>
                          <a:r>
                            <a:rPr lang="es-E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0.01872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</a:t>
                          </a: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0.9088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0.01291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</a:t>
                          </a: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=32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0.0598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Glucose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101.7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7.623 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106.6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cs-CZ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3.327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fi-FI" sz="900" b="0" i="0" u="none" strike="noStrike" dirty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0.1257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Insulin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cs-CZ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9.440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1.320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n=5</a:t>
                          </a:r>
                          <a:endParaRPr lang="cs-CZ" sz="9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cs-CZ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19.59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2.287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n=22</a:t>
                          </a:r>
                          <a:endParaRPr lang="fi-FI" sz="9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0.0490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Glycated</a:t>
                          </a:r>
                          <a:r>
                            <a:rPr lang="es-ES_tradnl" sz="1000" b="1" baseline="0" dirty="0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baseline="0" dirty="0" err="1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Hemoglobin</a:t>
                          </a:r>
                          <a:endParaRPr lang="es-ES_tradnl" sz="1000" b="1" dirty="0">
                            <a:solidFill>
                              <a:schemeClr val="tx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6.013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0.4442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n=8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6.181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0.1260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is-IS" sz="9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0.1757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GGT 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(U/L)</a:t>
                          </a:r>
                          <a:endParaRPr lang="es-ES_tradnl" sz="1000" b="1" dirty="0" smtClean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23.33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2.108</a:t>
                          </a:r>
                        </a:p>
                        <a:p>
                          <a:pPr algn="ctr" fontAlgn="b"/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  <a:endParaRPr lang="is-IS" sz="900" b="0" i="0" u="none" strike="noStrike" dirty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38.94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5.049</a:t>
                          </a:r>
                        </a:p>
                        <a:p>
                          <a:pPr algn="ctr" fontAlgn="b"/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n=33</a:t>
                          </a:r>
                          <a:endParaRPr lang="fi-FI" sz="900" b="0" i="0" u="none" strike="noStrike" dirty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0.1810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ALT 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(U/L)</a:t>
                          </a:r>
                          <a:endParaRPr lang="es-ES_tradnl" sz="1000" b="1" dirty="0" smtClean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cs-CZ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19.44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2.759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28.19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2.346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0.0413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AST 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(U/L)</a:t>
                          </a:r>
                          <a:endParaRPr lang="es-ES_tradnl" sz="1000" b="1" dirty="0" smtClean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nl-NL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17.11</a:t>
                          </a:r>
                          <a14:m>
                            <m:oMath xmlns:m="http://schemas.openxmlformats.org/officeDocument/2006/math">
                              <m:r>
                                <a:rPr lang="es-ES" sz="900" b="0" i="0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 </m:t>
                              </m:r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2.170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21.84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1.759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is-IS" sz="900" b="0" i="0" u="none" strike="noStrike" dirty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0.2022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Fosfatasa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alcalina (U/L)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74.67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2.544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78.75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es-E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4.032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is-IS" sz="900" b="0" i="0" u="none" strike="noStrike" dirty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0.6028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Bilirubin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e-DE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0.6000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0.07559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n=8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uk-UA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0.6556</a:t>
                          </a:r>
                          <a:r>
                            <a:rPr lang="es-E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0.04873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n=27</a:t>
                          </a:r>
                          <a:endParaRPr lang="is-IS" sz="900" b="0" i="0" u="none" strike="noStrike" dirty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0.8359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Direct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Bilirubin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t-IT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0.3000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0.04472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n=6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0.2714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0.01615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n=28</a:t>
                          </a:r>
                          <a:endParaRPr lang="is-IS" sz="900" b="0" i="0" u="none" strike="noStrike" dirty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0.6447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Indirect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baseline="0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Bilirubin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(mg/dl)</a:t>
                          </a: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uk-UA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0.3167</a:t>
                          </a:r>
                          <a:r>
                            <a:rPr lang="es-E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0.05426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n=6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0.3750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n-U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0.03358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n=28</a:t>
                          </a:r>
                          <a:endParaRPr lang="is-IS" sz="900" b="0" i="0" u="none" strike="noStrike" dirty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0.7357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HDL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43.78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cs-CZ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4.893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41.50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1.817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0.5969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LDL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tr-TR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126.6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cs-CZ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11.38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136.1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fi-FI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6.344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n=31</a:t>
                          </a:r>
                          <a:endParaRPr lang="is-IS" sz="900" b="0" i="0" u="none" strike="noStrike" kern="1200" dirty="0" smtClean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0.2452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Triglycerids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uk-UA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103.3</a:t>
                          </a:r>
                          <a:r>
                            <a:rPr lang="es-E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18.72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cs-CZ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136.6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19.81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cs-CZ" sz="9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0.2155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Cholesterol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191.6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cs-CZ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11.97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204.2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6.620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fi-FI" sz="900" b="0" i="0" u="none" strike="noStrike" dirty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0.3740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Creatinin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0.8225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uk-UA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0.1595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n=8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0.6861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n-U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0.02596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n=28</a:t>
                          </a:r>
                          <a:endParaRPr lang="is-IS" sz="900" b="0" i="0" u="none" strike="noStrike" kern="1200" dirty="0" smtClean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0.4706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CRP (mg/L)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8.456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1.278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12.62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1.893</a:t>
                          </a: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n=27</a:t>
                          </a:r>
                          <a:endParaRPr lang="cs-CZ" sz="9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0.4762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Total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baseline="0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Protein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6.956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0.2724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7.003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0.07835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uk-UA" sz="9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0.8171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Albumin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(g/dl)</a:t>
                          </a:r>
                          <a:endParaRPr lang="es-ES_tradnl" sz="1000" b="1" dirty="0" smtClean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i-FI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3.978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0.1570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n=9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4.081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0.05758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n=32</a:t>
                          </a:r>
                          <a:endParaRPr lang="is-IS" sz="900" b="0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0.4512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014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Haptoglobin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158.5</a:t>
                          </a:r>
                          <a:r>
                            <a:rPr lang="es-E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6.500</a:t>
                          </a:r>
                          <a:endParaRPr lang="is-IS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n=8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uk-UA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190.</a:t>
                          </a:r>
                          <a:r>
                            <a:rPr lang="es-ES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 </a:t>
                          </a:r>
                          <a14:m>
                            <m:oMath xmlns:m="http://schemas.openxmlformats.org/officeDocument/2006/math">
                              <m:r>
                                <a:rPr lang="es-ES_tradnl" sz="900" i="1" smtClean="0">
                                  <a:latin typeface="Cambria Math" charset="0"/>
                                  <a:ea typeface="Calibri" charset="0"/>
                                  <a:cs typeface="Calibri" charset="0"/>
                                </a:rPr>
                                <m:t>±</m:t>
                              </m:r>
                            </m:oMath>
                          </a14:m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900" b="0" i="0" u="none" strike="noStrike" kern="1200" dirty="0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8.241</a:t>
                          </a:r>
                          <a:endParaRPr lang="fi-FI" sz="900" b="0" i="0" u="none" strike="noStrike" dirty="0" smtClean="0"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  <a:p>
                          <a:pPr marL="0" marR="0" indent="0" algn="ctr" defTabSz="6858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is-IS" sz="900" b="0" i="0" u="none" strike="noStrike" dirty="0" smtClean="0"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n=31</a:t>
                          </a:r>
                          <a:endParaRPr lang="is-IS" sz="900" b="0" i="0" u="none" strike="noStrike" kern="1200" dirty="0" smtClean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0.0651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a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89804407"/>
                  </p:ext>
                </p:extLst>
              </p:nvPr>
            </p:nvGraphicFramePr>
            <p:xfrm>
              <a:off x="4245429" y="81713"/>
              <a:ext cx="4807133" cy="669790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06287"/>
                    <a:gridCol w="1123406"/>
                    <a:gridCol w="1449977"/>
                    <a:gridCol w="927463"/>
                  </a:tblGrid>
                  <a:tr h="213647">
                    <a:tc>
                      <a:txBody>
                        <a:bodyPr/>
                        <a:lstStyle/>
                        <a:p>
                          <a:pPr algn="ctr"/>
                          <a:endParaRPr lang="es-ES" sz="900" dirty="0">
                            <a:solidFill>
                              <a:schemeClr val="tx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000" dirty="0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Non </a:t>
                          </a:r>
                          <a:r>
                            <a:rPr lang="es-ES" sz="1000" b="1" i="0" u="none" strike="noStrike" kern="1200" dirty="0" err="1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Steatosis</a:t>
                          </a:r>
                          <a:endParaRPr lang="es-ES" sz="1000" b="1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1000" b="1" i="0" u="none" strike="noStrike" kern="1200" dirty="0" err="1" smtClean="0">
                              <a:solidFill>
                                <a:schemeClr val="dk1"/>
                              </a:solidFill>
                              <a:effectLst/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Steatosis</a:t>
                          </a:r>
                          <a:endParaRPr lang="es-ES_tradnl" sz="1000" b="1" i="0" u="none" strike="noStrike" kern="1200" dirty="0">
                            <a:solidFill>
                              <a:schemeClr val="dk1"/>
                            </a:solidFill>
                            <a:effectLst/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000" i="1" dirty="0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P</a:t>
                          </a:r>
                          <a:r>
                            <a:rPr lang="es-ES" sz="1000" dirty="0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" sz="1000" dirty="0" err="1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value</a:t>
                          </a:r>
                          <a:endParaRPr lang="es-ES" sz="1000" dirty="0" smtClean="0">
                            <a:solidFill>
                              <a:schemeClr val="tx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Age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</a:t>
                          </a: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years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76087" r="-213043" b="-22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76087" r="-64017" b="-22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0.4252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Body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Weight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76087" r="-213043" b="-21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76087" r="-64017" b="-21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0.2922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BMI (kg/m</a:t>
                          </a:r>
                          <a:r>
                            <a:rPr lang="es-ES_tradnl" sz="1000" b="1" baseline="300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2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276087" r="-213043" b="-20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276087" r="-64017" b="-20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0.5134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WHR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376087" r="-213043" b="-19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376087" r="-64017" b="-194130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0.0598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Glucose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486667" r="-213043" b="-188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486667" r="-64017" b="-18844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0.1257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Insulin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573913" r="-213043" b="-17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573913" r="-64017" b="-17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0.0490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Glycated</a:t>
                          </a:r>
                          <a:r>
                            <a:rPr lang="es-ES_tradnl" sz="1000" b="1" baseline="0" dirty="0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baseline="0" dirty="0" err="1" smtClean="0">
                              <a:solidFill>
                                <a:schemeClr val="tx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Hemoglobin</a:t>
                          </a:r>
                          <a:endParaRPr lang="es-ES_tradnl" sz="1000" b="1" dirty="0">
                            <a:solidFill>
                              <a:schemeClr val="tx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673913" r="-213043" b="-16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673913" r="-64017" b="-16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0.1757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GGT 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(U/L)</a:t>
                          </a:r>
                          <a:endParaRPr lang="es-ES_tradnl" sz="1000" b="1" dirty="0" smtClean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773913" r="-213043" b="-15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773913" r="-64017" b="-15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0.1810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ALT 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(U/L)</a:t>
                          </a:r>
                          <a:endParaRPr lang="es-ES_tradnl" sz="1000" b="1" dirty="0" smtClean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873913" r="-213043" b="-14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873913" r="-64017" b="-14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0.0413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AST 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(U/L)</a:t>
                          </a:r>
                          <a:endParaRPr lang="es-ES_tradnl" sz="1000" b="1" dirty="0" smtClean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973913" r="-213043" b="-13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973913" r="-64017" b="-13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0.2022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Fosfatasa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alcalina (U/L)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073913" r="-213043" b="-12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073913" r="-64017" b="-12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0.6028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Bilirubin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200000" r="-213043" b="-117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200000" r="-64017" b="-11711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0.8359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Direct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Bilirubin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271739" r="-213043" b="-10456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271739" r="-64017" b="-10456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0.6447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340410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Indirect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baseline="0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Bilirubin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(mg/dl)</a:t>
                          </a: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126786" r="-213043" b="-7589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126786" r="-64017" b="-7589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0.7357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HDL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493478" r="-213043" b="-8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493478" r="-64017" b="-8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0.5969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LDL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593478" r="-213043" b="-7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593478" r="-64017" b="-7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0.2452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Triglycerids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693478" r="-213043" b="-6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693478" r="-64017" b="-6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0.2155</a:t>
                          </a: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Cholesterol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793478" r="-213043" b="-5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793478" r="-64017" b="-5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0.3740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Creatinin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1893478" r="-213043" b="-4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1893478" r="-64017" b="-42391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_tradnl" sz="90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0.4706</a:t>
                          </a:r>
                          <a:endParaRPr lang="es-ES_tradnl" sz="900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CRP (mg/L)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2037778" r="-213043" b="-33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2037778" r="-64017" b="-33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0.4762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Total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baseline="0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Protein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2091304" r="-213043" b="-2260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2091304" r="-64017" b="-2260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0.8171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marL="0" marR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Albumin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</a:t>
                          </a:r>
                          <a:r>
                            <a:rPr lang="es-ES_tradnl" sz="1000" b="1" baseline="0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(g/dl)</a:t>
                          </a:r>
                          <a:endParaRPr lang="es-ES_tradnl" sz="1000" b="1" dirty="0" smtClean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2191304" r="-213043" b="-1260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2191304" r="-64017" b="-1260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0.4512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79266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es-ES_tradnl" sz="1000" b="1" dirty="0" err="1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Haptoglobin</a:t>
                          </a:r>
                          <a:r>
                            <a:rPr lang="es-ES_tradnl" sz="1000" b="1" dirty="0" smtClean="0"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 (mg/dl)</a:t>
                          </a:r>
                          <a:endParaRPr lang="es-ES_tradnl" sz="1000" b="1" dirty="0"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35610" marR="35610" marT="17805" marB="17805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16848" t="-2291304" r="-213043" b="-260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ES_tradnl"/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66946" t="-2291304" r="-64017" b="-260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685800" rtl="0" eaLnBrk="1" latinLnBrk="0" hangingPunct="1"/>
                          <a:r>
                            <a:rPr lang="es-ES_tradnl" sz="900" kern="1200" dirty="0" smtClean="0">
                              <a:solidFill>
                                <a:schemeClr val="dk1"/>
                              </a:solidFill>
                              <a:latin typeface="Calibri" charset="0"/>
                              <a:ea typeface="Calibri" charset="0"/>
                              <a:cs typeface="Calibri" charset="0"/>
                            </a:rPr>
                            <a:t>0.0651</a:t>
                          </a:r>
                          <a:endParaRPr lang="es-ES_tradnl" sz="900" kern="1200" dirty="0">
                            <a:solidFill>
                              <a:schemeClr val="dk1"/>
                            </a:solidFill>
                            <a:latin typeface="Calibri" charset="0"/>
                            <a:ea typeface="Calibri" charset="0"/>
                            <a:cs typeface="Calibri" charset="0"/>
                          </a:endParaRPr>
                        </a:p>
                      </a:txBody>
                      <a:tcPr marL="4946" marR="4946" marT="4946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4" name="CuadroTexto 3"/>
          <p:cNvSpPr txBox="1"/>
          <p:nvPr/>
        </p:nvSpPr>
        <p:spPr>
          <a:xfrm>
            <a:off x="255606" y="1413063"/>
            <a:ext cx="3989823" cy="4148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endParaRPr lang="es-ES_tradnl" sz="1600" dirty="0"/>
          </a:p>
          <a:p>
            <a:pPr marL="285750" indent="-285750">
              <a:buFont typeface="Arial" charset="0"/>
              <a:buChar char="•"/>
            </a:pPr>
            <a:r>
              <a:rPr lang="es-ES_tradnl" sz="1600" dirty="0" smtClean="0"/>
              <a:t>Acumulación anormal de grasa en el hígado 	que puede progresar a fibrosis, cirrosis y </a:t>
            </a:r>
            <a:r>
              <a:rPr lang="es-ES_tradnl" sz="1600" dirty="0" err="1" smtClean="0"/>
              <a:t>hepatocarcinoma</a:t>
            </a:r>
            <a:endParaRPr lang="es-ES_tradnl" sz="1600" dirty="0" smtClean="0"/>
          </a:p>
          <a:p>
            <a:pPr marL="285750" indent="-285750">
              <a:buFont typeface="Arial" charset="0"/>
              <a:buChar char="•"/>
            </a:pPr>
            <a:endParaRPr lang="es-ES_tradnl" sz="1600" dirty="0"/>
          </a:p>
          <a:p>
            <a:pPr marL="285750" indent="-285750">
              <a:buFont typeface="Arial" charset="0"/>
              <a:buChar char="•"/>
            </a:pPr>
            <a:r>
              <a:rPr lang="es-ES_tradnl" sz="1600" dirty="0" smtClean="0"/>
              <a:t>41 Mujeres con obesidad (IMC&gt;30)</a:t>
            </a:r>
          </a:p>
          <a:p>
            <a:pPr marL="285750" indent="-285750">
              <a:buFont typeface="Arial" charset="0"/>
              <a:buChar char="•"/>
            </a:pPr>
            <a:endParaRPr lang="es-ES_tradnl" sz="1600" dirty="0" smtClean="0"/>
          </a:p>
          <a:p>
            <a:pPr marL="285750" indent="-285750">
              <a:buFont typeface="Arial" charset="0"/>
              <a:buChar char="•"/>
            </a:pPr>
            <a:r>
              <a:rPr lang="es-ES_tradnl" sz="1600" dirty="0" smtClean="0"/>
              <a:t>Clasificadas según nivel de esteatosis hepática (determinado por ecografía)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1600" dirty="0" smtClean="0"/>
              <a:t>9 SIN ESTEATOSIS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1600" dirty="0" smtClean="0"/>
              <a:t>32 CON ESTEATOSIS </a:t>
            </a:r>
          </a:p>
          <a:p>
            <a:pPr marL="1200150" lvl="2" indent="-285750">
              <a:buFont typeface="Arial" charset="0"/>
              <a:buChar char="•"/>
            </a:pPr>
            <a:r>
              <a:rPr lang="es-ES_tradnl" sz="1600" dirty="0" smtClean="0"/>
              <a:t>8 ESTEATOSIS I</a:t>
            </a:r>
          </a:p>
          <a:p>
            <a:pPr marL="1200150" lvl="2" indent="-285750">
              <a:buFont typeface="Arial" charset="0"/>
              <a:buChar char="•"/>
            </a:pPr>
            <a:r>
              <a:rPr lang="es-ES_tradnl" sz="1600" dirty="0" smtClean="0"/>
              <a:t>12 ESTEATOSIS II</a:t>
            </a:r>
          </a:p>
          <a:p>
            <a:pPr marL="1200150" lvl="2" indent="-285750">
              <a:buFont typeface="Arial" charset="0"/>
              <a:buChar char="•"/>
            </a:pPr>
            <a:r>
              <a:rPr lang="es-ES_tradnl" sz="1600" dirty="0" smtClean="0"/>
              <a:t>12 ESTEATOSIS III</a:t>
            </a:r>
          </a:p>
          <a:p>
            <a:pPr marL="742950" lvl="1" indent="-285750">
              <a:buFont typeface="Arial" charset="0"/>
              <a:buChar char="•"/>
            </a:pPr>
            <a:endParaRPr lang="es-ES_tradnl" sz="1600" dirty="0"/>
          </a:p>
          <a:p>
            <a:pPr marL="285750" indent="-285750">
              <a:buFont typeface="Arial" charset="0"/>
              <a:buChar char="•"/>
            </a:pPr>
            <a:r>
              <a:rPr lang="es-ES_tradnl" sz="1600" dirty="0" smtClean="0"/>
              <a:t>Base de Datos con parámetros clínicos</a:t>
            </a:r>
            <a:endParaRPr lang="es-ES_tradnl" sz="1600" dirty="0"/>
          </a:p>
        </p:txBody>
      </p:sp>
      <p:sp>
        <p:nvSpPr>
          <p:cNvPr id="2" name="Rectángulo 1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0" dirty="0" smtClean="0">
                <a:effectLst/>
              </a:rPr>
              <a:t> </a:t>
            </a:r>
            <a:endParaRPr lang="es-ES_tradnl" dirty="0"/>
          </a:p>
        </p:txBody>
      </p:sp>
      <p:pic>
        <p:nvPicPr>
          <p:cNvPr id="3074" name="Picture 2" descr="aptura de pantalla 2017-01-13 a las 19.24.2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86" b="4653"/>
          <a:stretch/>
        </p:blipFill>
        <p:spPr bwMode="auto">
          <a:xfrm>
            <a:off x="0" y="453710"/>
            <a:ext cx="4120169" cy="765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0" dirty="0" smtClean="0">
                <a:effectLst/>
              </a:rPr>
              <a:t> </a:t>
            </a:r>
            <a:endParaRPr lang="es-ES_tradnl" dirty="0"/>
          </a:p>
        </p:txBody>
      </p:sp>
      <p:sp>
        <p:nvSpPr>
          <p:cNvPr id="7" name="Rectángulo 6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b="0" smtClean="0">
                <a:effectLst/>
              </a:rPr>
              <a:t> 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2249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Picture 8" descr="aptura de pantalla 2017-01-13 a las 18.19.4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28" y="1339694"/>
            <a:ext cx="8400430" cy="5370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lh3.googleusercontent.com/qXugtja8PkUT6JFhW8ujVtaTYxmg8fc3H1myO7cvELmv-8Hj9bxd_kRPvbZnpdzMMgA2GMG1-zZXe_0HsmH6LSzfNBwpXdZvP89FyqlCXZVmf74D88j567_GR0oyVWSm8TxFve28nE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72" b="66808"/>
          <a:stretch/>
        </p:blipFill>
        <p:spPr bwMode="auto">
          <a:xfrm>
            <a:off x="3592286" y="102080"/>
            <a:ext cx="2008676" cy="1167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s://lh3.googleusercontent.com/qXugtja8PkUT6JFhW8ujVtaTYxmg8fc3H1myO7cvELmv-8Hj9bxd_kRPvbZnpdzMMgA2GMG1-zZXe_0HsmH6LSzfNBwpXdZvP89FyqlCXZVmf74D88j567_GR0oyVWSm8TxFve28nE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48" r="15323" b="55721"/>
          <a:stretch/>
        </p:blipFill>
        <p:spPr bwMode="auto">
          <a:xfrm>
            <a:off x="1633809" y="493807"/>
            <a:ext cx="1906225" cy="310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lh3.googleusercontent.com/qXugtja8PkUT6JFhW8ujVtaTYxmg8fc3H1myO7cvELmv-8Hj9bxd_kRPvbZnpdzMMgA2GMG1-zZXe_0HsmH6LSzfNBwpXdZvP89FyqlCXZVmf74D88j567_GR0oyVWSm8TxFve28nE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40"/>
          <a:stretch/>
        </p:blipFill>
        <p:spPr bwMode="auto">
          <a:xfrm>
            <a:off x="5360253" y="67087"/>
            <a:ext cx="1456925" cy="123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5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a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9139584"/>
              </p:ext>
            </p:extLst>
          </p:nvPr>
        </p:nvGraphicFramePr>
        <p:xfrm>
          <a:off x="4317993" y="657815"/>
          <a:ext cx="4704427" cy="10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</a:tblGrid>
              <a:tr h="68539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CELF1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ESRP1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ESRP2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KHDRBS1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MAGOH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NOVA1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PTBP1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RAVER1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700" b="1" u="none" strike="noStrike" dirty="0">
                          <a:effectLst/>
                        </a:rPr>
                        <a:t>RBM17</a:t>
                      </a:r>
                      <a:endParaRPr lang="hr-H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RBM3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700" b="1" u="none" strike="noStrike" dirty="0">
                          <a:effectLst/>
                        </a:rPr>
                        <a:t>RBM45</a:t>
                      </a:r>
                      <a:endParaRPr lang="hr-H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SND1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SNW1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</a:tbl>
          </a:graphicData>
        </a:graphic>
      </p:graphicFrame>
      <p:graphicFrame>
        <p:nvGraphicFramePr>
          <p:cNvPr id="17" name="Tabla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169306"/>
              </p:ext>
            </p:extLst>
          </p:nvPr>
        </p:nvGraphicFramePr>
        <p:xfrm>
          <a:off x="4317992" y="1061326"/>
          <a:ext cx="4704427" cy="106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  <a:gridCol w="361879"/>
              </a:tblGrid>
              <a:tr h="68539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SPFQ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SRRM1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SRSF1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SRSF10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SRSF2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SRSF3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SRSF4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SRSF5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SRSF6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SRSF9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TIA1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TRA2A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TRA2B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Tabla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923286"/>
              </p:ext>
            </p:extLst>
          </p:nvPr>
        </p:nvGraphicFramePr>
        <p:xfrm>
          <a:off x="4317992" y="385062"/>
          <a:ext cx="4003785" cy="1958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4865"/>
                <a:gridCol w="444865"/>
                <a:gridCol w="444865"/>
                <a:gridCol w="444865"/>
                <a:gridCol w="444865"/>
                <a:gridCol w="444865"/>
                <a:gridCol w="444865"/>
                <a:gridCol w="444865"/>
                <a:gridCol w="444865"/>
              </a:tblGrid>
              <a:tr h="195891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SF3B tv1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SF3B tv2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700" b="1" u="none" strike="noStrike" dirty="0">
                          <a:effectLst/>
                        </a:rPr>
                        <a:t>U2AF1</a:t>
                      </a:r>
                      <a:endParaRPr lang="is-IS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700" b="1" u="none" strike="noStrike" dirty="0">
                          <a:effectLst/>
                        </a:rPr>
                        <a:t>U2AF2</a:t>
                      </a:r>
                      <a:endParaRPr lang="is-IS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TCERG1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PRPF40A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PRPF8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hr-HR" sz="700" b="1" u="none" strike="noStrike" dirty="0">
                          <a:effectLst/>
                        </a:rPr>
                        <a:t>RBM22</a:t>
                      </a:r>
                      <a:endParaRPr lang="hr-H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Tabla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587526"/>
              </p:ext>
            </p:extLst>
          </p:nvPr>
        </p:nvGraphicFramePr>
        <p:xfrm>
          <a:off x="4317993" y="-3474"/>
          <a:ext cx="4003785" cy="1958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4865"/>
                <a:gridCol w="444865"/>
                <a:gridCol w="444865"/>
                <a:gridCol w="444865"/>
                <a:gridCol w="444865"/>
                <a:gridCol w="444865"/>
                <a:gridCol w="444865"/>
                <a:gridCol w="444865"/>
                <a:gridCol w="444865"/>
              </a:tblGrid>
              <a:tr h="195891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RNU1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RNU2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RNU4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RNU5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RNU6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700" b="1" u="none" strike="noStrike" dirty="0">
                          <a:effectLst/>
                        </a:rPr>
                        <a:t>RNU11</a:t>
                      </a:r>
                      <a:endParaRPr lang="de-DE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700" b="1" u="none" strike="noStrike" dirty="0">
                          <a:effectLst/>
                        </a:rPr>
                        <a:t>RNU12</a:t>
                      </a:r>
                      <a:endParaRPr lang="de-DE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RNU4atac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700" b="1" u="none" strike="noStrike" dirty="0">
                          <a:effectLst/>
                        </a:rPr>
                        <a:t>RNU6atac</a:t>
                      </a:r>
                      <a:endParaRPr lang="es-ES_tradnl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</a:tbl>
          </a:graphicData>
        </a:graphic>
      </p:graphicFrame>
      <p:pic>
        <p:nvPicPr>
          <p:cNvPr id="20" name="Imagen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7995" y="799642"/>
            <a:ext cx="4704425" cy="236889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993" y="177160"/>
            <a:ext cx="4003785" cy="232377"/>
          </a:xfrm>
          <a:prstGeom prst="rect">
            <a:avLst/>
          </a:prstGeom>
        </p:spPr>
      </p:pic>
      <p:sp>
        <p:nvSpPr>
          <p:cNvPr id="23" name="CuadroTexto 22"/>
          <p:cNvSpPr txBox="1"/>
          <p:nvPr/>
        </p:nvSpPr>
        <p:spPr>
          <a:xfrm>
            <a:off x="-1340060" y="366298"/>
            <a:ext cx="7075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600" b="1" dirty="0" smtClean="0"/>
              <a:t>No esteatosis vs Esteatosis</a:t>
            </a:r>
            <a:r>
              <a:rPr lang="es-ES_tradnl" sz="1600" b="1" dirty="0"/>
              <a:t> </a:t>
            </a:r>
            <a:r>
              <a:rPr lang="es-ES_tradnl" sz="1600" b="1" dirty="0" smtClean="0"/>
              <a:t>(9 vs 32)</a:t>
            </a:r>
            <a:endParaRPr lang="es-ES_tradnl" sz="1600" b="1" dirty="0"/>
          </a:p>
        </p:txBody>
      </p:sp>
      <p:pic>
        <p:nvPicPr>
          <p:cNvPr id="26" name="Imagen 25"/>
          <p:cNvPicPr>
            <a:picLocks noChangeAspect="1"/>
          </p:cNvPicPr>
          <p:nvPr/>
        </p:nvPicPr>
        <p:blipFill rotWithShape="1">
          <a:blip r:embed="rId4"/>
          <a:srcRect b="32696"/>
          <a:stretch/>
        </p:blipFill>
        <p:spPr>
          <a:xfrm>
            <a:off x="532130" y="1312512"/>
            <a:ext cx="8044311" cy="582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5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70" y="1386171"/>
            <a:ext cx="3915508" cy="3915508"/>
          </a:xfrm>
          <a:prstGeom prst="rect">
            <a:avLst/>
          </a:prstGeom>
        </p:spPr>
      </p:pic>
      <p:sp>
        <p:nvSpPr>
          <p:cNvPr id="11" name="CuadroTexto 10"/>
          <p:cNvSpPr txBox="1"/>
          <p:nvPr/>
        </p:nvSpPr>
        <p:spPr>
          <a:xfrm>
            <a:off x="1035568" y="1186116"/>
            <a:ext cx="1818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7999" lvl="1"/>
            <a:r>
              <a:rPr lang="es-ES" sz="1000" b="1" dirty="0" smtClean="0"/>
              <a:t>MULTIVARIATE ROC CURVE</a:t>
            </a:r>
            <a:endParaRPr lang="es-ES" sz="1000" b="1" dirty="0"/>
          </a:p>
          <a:p>
            <a:endParaRPr lang="es-ES_tradnl" sz="1000" b="1" dirty="0"/>
          </a:p>
        </p:txBody>
      </p:sp>
      <p:sp>
        <p:nvSpPr>
          <p:cNvPr id="4" name="CuadroTexto 3"/>
          <p:cNvSpPr txBox="1"/>
          <p:nvPr/>
        </p:nvSpPr>
        <p:spPr>
          <a:xfrm>
            <a:off x="3035804" y="142830"/>
            <a:ext cx="2714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No esteatosis vs Esteatosis</a:t>
            </a:r>
          </a:p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(9 vs 32)</a:t>
            </a:r>
            <a:endParaRPr lang="es-ES_tradnl" b="1" dirty="0">
              <a:solidFill>
                <a:srgbClr val="853157"/>
              </a:solidFill>
            </a:endParaRPr>
          </a:p>
        </p:txBody>
      </p:sp>
      <p:grpSp>
        <p:nvGrpSpPr>
          <p:cNvPr id="5" name="Agrupar 4"/>
          <p:cNvGrpSpPr/>
          <p:nvPr/>
        </p:nvGrpSpPr>
        <p:grpSpPr>
          <a:xfrm>
            <a:off x="3908987" y="1162992"/>
            <a:ext cx="5276578" cy="5222437"/>
            <a:chOff x="771525" y="644602"/>
            <a:chExt cx="5276578" cy="5222437"/>
          </a:xfrm>
        </p:grpSpPr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1525" y="976625"/>
              <a:ext cx="4890414" cy="4890414"/>
            </a:xfrm>
            <a:prstGeom prst="rect">
              <a:avLst/>
            </a:prstGeom>
          </p:spPr>
        </p:pic>
        <p:sp>
          <p:nvSpPr>
            <p:cNvPr id="7" name="CuadroTexto 6"/>
            <p:cNvSpPr txBox="1"/>
            <p:nvPr/>
          </p:nvSpPr>
          <p:spPr>
            <a:xfrm>
              <a:off x="5487689" y="1472632"/>
              <a:ext cx="560414" cy="2731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s-ES_tradnl" sz="500" dirty="0"/>
            </a:p>
          </p:txBody>
        </p:sp>
        <p:sp>
          <p:nvSpPr>
            <p:cNvPr id="8" name="CuadroTexto 7"/>
            <p:cNvSpPr txBox="1"/>
            <p:nvPr/>
          </p:nvSpPr>
          <p:spPr>
            <a:xfrm>
              <a:off x="1954032" y="644602"/>
              <a:ext cx="19848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7999" lvl="1"/>
              <a:r>
                <a:rPr lang="es-ES" sz="1000" b="1" dirty="0" smtClean="0"/>
                <a:t>NON STEATOSIS </a:t>
              </a:r>
              <a:r>
                <a:rPr lang="es-ES" sz="1000" b="1" dirty="0"/>
                <a:t>VS </a:t>
              </a:r>
              <a:r>
                <a:rPr lang="es-ES" sz="1000" b="1" dirty="0" smtClean="0"/>
                <a:t>STEATOSIS</a:t>
              </a:r>
              <a:endParaRPr lang="es-ES" sz="1000" b="1" dirty="0"/>
            </a:p>
            <a:p>
              <a:endParaRPr lang="es-ES_tradnl" sz="1000" b="1" dirty="0"/>
            </a:p>
          </p:txBody>
        </p:sp>
        <p:sp>
          <p:nvSpPr>
            <p:cNvPr id="9" name="CuadroTexto 8"/>
            <p:cNvSpPr txBox="1"/>
            <p:nvPr/>
          </p:nvSpPr>
          <p:spPr>
            <a:xfrm>
              <a:off x="5409308" y="1446505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sz="500" b="1" dirty="0" smtClean="0"/>
                <a:t>NON STEATOSIS</a:t>
              </a:r>
            </a:p>
            <a:p>
              <a:r>
                <a:rPr lang="es-ES_tradnl" sz="500" b="1" dirty="0" smtClean="0"/>
                <a:t>STEATOSIS</a:t>
              </a:r>
              <a:endParaRPr lang="es-ES_tradnl" sz="5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84669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666" y="814038"/>
            <a:ext cx="7320280" cy="4850063"/>
          </a:xfrm>
          <a:prstGeom prst="rect">
            <a:avLst/>
          </a:prstGeom>
        </p:spPr>
      </p:pic>
      <p:sp>
        <p:nvSpPr>
          <p:cNvPr id="18" name="Rectángulo 17"/>
          <p:cNvSpPr/>
          <p:nvPr/>
        </p:nvSpPr>
        <p:spPr>
          <a:xfrm>
            <a:off x="1979002" y="1409262"/>
            <a:ext cx="5747678" cy="37113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1634044"/>
              </p:ext>
            </p:extLst>
          </p:nvPr>
        </p:nvGraphicFramePr>
        <p:xfrm>
          <a:off x="196969" y="2883677"/>
          <a:ext cx="414756" cy="32035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4756"/>
              </a:tblGrid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CELF1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ESRP1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ESRP2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MAGOH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NOVA1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SPFQ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PTPB1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RAVER1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hr-HR" sz="800" b="1" u="none" strike="noStrike" dirty="0">
                          <a:effectLst/>
                        </a:rPr>
                        <a:t>RBM17</a:t>
                      </a:r>
                      <a:endParaRPr lang="hr-HR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RBM3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hr-HR" sz="800" b="1" u="none" strike="noStrike" dirty="0">
                          <a:effectLst/>
                        </a:rPr>
                        <a:t>RBM45</a:t>
                      </a:r>
                      <a:endParaRPr lang="hr-HR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55594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KHDRSB1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SRSF2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SNW1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SND1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SRRM1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SRSF1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SRSF10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SRSF3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SRSF4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SRSF5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SRSF6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SRSF9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TIA1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TRA2A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15768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TRA2B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659893"/>
              </p:ext>
            </p:extLst>
          </p:nvPr>
        </p:nvGraphicFramePr>
        <p:xfrm>
          <a:off x="0" y="623186"/>
          <a:ext cx="609600" cy="216267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600"/>
              </a:tblGrid>
              <a:tr h="153416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RNU1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53416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RNU2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RNU4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RNU5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RNU6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de-DE" sz="800" b="1" u="none" strike="noStrike" dirty="0">
                          <a:effectLst/>
                        </a:rPr>
                        <a:t>RNU11</a:t>
                      </a:r>
                      <a:endParaRPr lang="de-DE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de-DE" sz="800" b="1" u="none" strike="noStrike" dirty="0">
                          <a:effectLst/>
                        </a:rPr>
                        <a:t>RNU12</a:t>
                      </a:r>
                      <a:endParaRPr lang="de-DE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RNU4ATAC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RNU6ATAC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SF3B TV1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SF3B TV2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is-IS" sz="800" b="1" u="none" strike="noStrike" dirty="0">
                          <a:effectLst/>
                        </a:rPr>
                        <a:t>U2AF1</a:t>
                      </a:r>
                      <a:endParaRPr lang="is-I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is-IS" sz="800" b="1" u="none" strike="noStrike" dirty="0">
                          <a:effectLst/>
                        </a:rPr>
                        <a:t>U2AF2</a:t>
                      </a:r>
                      <a:endParaRPr lang="is-IS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TCERG1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PRPF40A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800" b="1" u="none" strike="noStrike" dirty="0">
                          <a:effectLst/>
                        </a:rPr>
                        <a:t>PRPF8</a:t>
                      </a:r>
                      <a:endParaRPr lang="es-ES_tradnl" sz="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123723">
                <a:tc>
                  <a:txBody>
                    <a:bodyPr/>
                    <a:lstStyle/>
                    <a:p>
                      <a:pPr algn="r" fontAlgn="ctr"/>
                      <a:r>
                        <a:rPr lang="hr-HR" sz="8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RBM22</a:t>
                      </a:r>
                    </a:p>
                  </a:txBody>
                  <a:tcPr marL="0" marR="0" marT="0" marB="0" anchor="ctr">
                    <a:noFill/>
                  </a:tcPr>
                </a:tc>
              </a:tr>
            </a:tbl>
          </a:graphicData>
        </a:graphic>
      </p:graphicFrame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23" y="623186"/>
            <a:ext cx="551625" cy="2162677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522" y="2875967"/>
            <a:ext cx="551625" cy="321130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2139022" y="2883677"/>
            <a:ext cx="145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/>
              <a:t>¿Esteatosis I?</a:t>
            </a:r>
          </a:p>
        </p:txBody>
      </p:sp>
      <p:grpSp>
        <p:nvGrpSpPr>
          <p:cNvPr id="11" name="Agrupar 10"/>
          <p:cNvGrpSpPr/>
          <p:nvPr/>
        </p:nvGrpSpPr>
        <p:grpSpPr>
          <a:xfrm>
            <a:off x="3598269" y="1684606"/>
            <a:ext cx="3589588" cy="3136806"/>
            <a:chOff x="1051589" y="1203485"/>
            <a:chExt cx="4710561" cy="4225723"/>
          </a:xfrm>
        </p:grpSpPr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51589" y="1203485"/>
              <a:ext cx="4343371" cy="4225723"/>
            </a:xfrm>
            <a:prstGeom prst="rect">
              <a:avLst/>
            </a:prstGeom>
          </p:spPr>
        </p:pic>
        <p:sp>
          <p:nvSpPr>
            <p:cNvPr id="13" name="CuadroTexto 12"/>
            <p:cNvSpPr txBox="1"/>
            <p:nvPr/>
          </p:nvSpPr>
          <p:spPr>
            <a:xfrm>
              <a:off x="5242039" y="1646276"/>
              <a:ext cx="184731" cy="1692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endParaRPr lang="es-ES_tradnl" sz="500" b="1" dirty="0"/>
            </a:p>
          </p:txBody>
        </p:sp>
        <p:sp>
          <p:nvSpPr>
            <p:cNvPr id="15" name="CuadroTexto 14"/>
            <p:cNvSpPr txBox="1"/>
            <p:nvPr/>
          </p:nvSpPr>
          <p:spPr>
            <a:xfrm>
              <a:off x="5149481" y="1579748"/>
              <a:ext cx="6126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sz="500" b="1" dirty="0" smtClean="0"/>
                <a:t>NON STEATOSIS</a:t>
              </a:r>
            </a:p>
            <a:p>
              <a:r>
                <a:rPr lang="es-ES_tradnl" sz="500" b="1" dirty="0" smtClean="0"/>
                <a:t>STEATOSIS I</a:t>
              </a:r>
              <a:endParaRPr lang="es-ES_tradnl" sz="500" b="1" dirty="0"/>
            </a:p>
          </p:txBody>
        </p:sp>
      </p:grpSp>
      <p:sp>
        <p:nvSpPr>
          <p:cNvPr id="16" name="CuadroTexto 15"/>
          <p:cNvSpPr txBox="1"/>
          <p:nvPr/>
        </p:nvSpPr>
        <p:spPr>
          <a:xfrm>
            <a:off x="3598269" y="95263"/>
            <a:ext cx="1773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Esteatosis I, II, III</a:t>
            </a:r>
          </a:p>
        </p:txBody>
      </p:sp>
    </p:spTree>
    <p:extLst>
      <p:ext uri="{BB962C8B-B14F-4D97-AF65-F5344CB8AC3E}">
        <p14:creationId xmlns:p14="http://schemas.microsoft.com/office/powerpoint/2010/main" val="98341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Agrupar 25"/>
          <p:cNvGrpSpPr/>
          <p:nvPr/>
        </p:nvGrpSpPr>
        <p:grpSpPr>
          <a:xfrm>
            <a:off x="112653" y="63966"/>
            <a:ext cx="5372318" cy="4871442"/>
            <a:chOff x="79681" y="523556"/>
            <a:chExt cx="5372318" cy="4871442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681" y="523556"/>
              <a:ext cx="4889362" cy="4484821"/>
            </a:xfrm>
            <a:prstGeom prst="rect">
              <a:avLst/>
            </a:prstGeom>
          </p:spPr>
        </p:pic>
        <p:grpSp>
          <p:nvGrpSpPr>
            <p:cNvPr id="5" name="Agrupar 4"/>
            <p:cNvGrpSpPr/>
            <p:nvPr/>
          </p:nvGrpSpPr>
          <p:grpSpPr>
            <a:xfrm>
              <a:off x="274744" y="934379"/>
              <a:ext cx="5177255" cy="4460619"/>
              <a:chOff x="510098" y="372713"/>
              <a:chExt cx="5725076" cy="4920025"/>
            </a:xfrm>
          </p:grpSpPr>
          <p:sp>
            <p:nvSpPr>
              <p:cNvPr id="6" name="Cerrar corchete 5"/>
              <p:cNvSpPr/>
              <p:nvPr/>
            </p:nvSpPr>
            <p:spPr>
              <a:xfrm rot="5400000">
                <a:off x="936536" y="4602579"/>
                <a:ext cx="105122" cy="542558"/>
              </a:xfrm>
              <a:prstGeom prst="rightBracket">
                <a:avLst>
                  <a:gd name="adj" fmla="val 0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7" name="CuadroTexto 6"/>
              <p:cNvSpPr txBox="1"/>
              <p:nvPr/>
            </p:nvSpPr>
            <p:spPr>
              <a:xfrm>
                <a:off x="1969790" y="4947719"/>
                <a:ext cx="840577" cy="3394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7999" lvl="1"/>
                <a:r>
                  <a:rPr lang="es-ES" sz="700" b="1" dirty="0" smtClean="0"/>
                  <a:t>CLUSTER II</a:t>
                </a:r>
              </a:p>
              <a:p>
                <a:pPr marL="177999" lvl="1"/>
                <a:r>
                  <a:rPr lang="es-ES" sz="700" b="1" dirty="0" smtClean="0"/>
                  <a:t>(N=17)</a:t>
                </a:r>
                <a:endParaRPr lang="es-ES" sz="700" b="1" dirty="0"/>
              </a:p>
            </p:txBody>
          </p:sp>
          <p:sp>
            <p:nvSpPr>
              <p:cNvPr id="8" name="CuadroTexto 7"/>
              <p:cNvSpPr txBox="1"/>
              <p:nvPr/>
            </p:nvSpPr>
            <p:spPr>
              <a:xfrm>
                <a:off x="510098" y="4953263"/>
                <a:ext cx="813988" cy="3394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7999" lvl="1"/>
                <a:r>
                  <a:rPr lang="es-ES" sz="700" b="1" dirty="0" smtClean="0"/>
                  <a:t>CLUSTER I</a:t>
                </a:r>
              </a:p>
              <a:p>
                <a:pPr marL="177999" lvl="1" algn="ctr"/>
                <a:r>
                  <a:rPr lang="es-ES" sz="700" b="1" dirty="0" smtClean="0"/>
                  <a:t>(N=4)</a:t>
                </a:r>
                <a:endParaRPr lang="es-ES" sz="700" b="1" dirty="0"/>
              </a:p>
            </p:txBody>
          </p:sp>
          <p:sp>
            <p:nvSpPr>
              <p:cNvPr id="9" name="CuadroTexto 8"/>
              <p:cNvSpPr txBox="1"/>
              <p:nvPr/>
            </p:nvSpPr>
            <p:spPr>
              <a:xfrm>
                <a:off x="3467906" y="4940673"/>
                <a:ext cx="867166" cy="3394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7999" lvl="1" algn="ctr"/>
                <a:r>
                  <a:rPr lang="es-ES" sz="700" b="1" dirty="0" smtClean="0"/>
                  <a:t>CLUSTER III</a:t>
                </a:r>
              </a:p>
              <a:p>
                <a:pPr marL="177999" lvl="1" algn="ctr"/>
                <a:r>
                  <a:rPr lang="es-ES" sz="700" b="1" dirty="0" smtClean="0"/>
                  <a:t>(N=11)</a:t>
                </a:r>
                <a:endParaRPr lang="es-ES" sz="700" b="1" dirty="0"/>
              </a:p>
            </p:txBody>
          </p:sp>
          <p:sp>
            <p:nvSpPr>
              <p:cNvPr id="10" name="Cerrar corchete 9"/>
              <p:cNvSpPr/>
              <p:nvPr/>
            </p:nvSpPr>
            <p:spPr>
              <a:xfrm rot="5400000">
                <a:off x="2249399" y="3834286"/>
                <a:ext cx="100294" cy="2078340"/>
              </a:xfrm>
              <a:prstGeom prst="rightBracket">
                <a:avLst>
                  <a:gd name="adj" fmla="val 0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grpSp>
            <p:nvGrpSpPr>
              <p:cNvPr id="11" name="Agrupar 10"/>
              <p:cNvGrpSpPr/>
              <p:nvPr/>
            </p:nvGrpSpPr>
            <p:grpSpPr>
              <a:xfrm>
                <a:off x="5419972" y="372713"/>
                <a:ext cx="815202" cy="477164"/>
                <a:chOff x="5900292" y="798505"/>
                <a:chExt cx="815202" cy="477167"/>
              </a:xfrm>
            </p:grpSpPr>
            <p:sp>
              <p:nvSpPr>
                <p:cNvPr id="13" name="CuadroTexto 12"/>
                <p:cNvSpPr txBox="1"/>
                <p:nvPr/>
              </p:nvSpPr>
              <p:spPr>
                <a:xfrm>
                  <a:off x="5985931" y="834351"/>
                  <a:ext cx="729563" cy="44132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marL="177999" lvl="1"/>
                  <a:endParaRPr lang="es-ES" sz="500" b="1" dirty="0" smtClean="0"/>
                </a:p>
                <a:p>
                  <a:pPr marL="177999" lvl="1"/>
                  <a:endParaRPr lang="es-ES" sz="500" b="1" dirty="0"/>
                </a:p>
                <a:p>
                  <a:pPr marL="177999" lvl="1"/>
                  <a:endParaRPr lang="es-ES" sz="500" b="1" dirty="0" smtClean="0"/>
                </a:p>
                <a:p>
                  <a:pPr marL="177999" lvl="1"/>
                  <a:endParaRPr lang="es-ES" sz="500" b="1" dirty="0"/>
                </a:p>
              </p:txBody>
            </p:sp>
            <p:sp>
              <p:nvSpPr>
                <p:cNvPr id="14" name="CuadroTexto 13"/>
                <p:cNvSpPr txBox="1"/>
                <p:nvPr/>
              </p:nvSpPr>
              <p:spPr>
                <a:xfrm>
                  <a:off x="5900292" y="798505"/>
                  <a:ext cx="503664" cy="1692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ES_tradnl" sz="500" b="1" dirty="0" smtClean="0"/>
                    <a:t>STEATOSIS I</a:t>
                  </a:r>
                  <a:endParaRPr lang="es-ES_tradnl" sz="500" b="1" dirty="0"/>
                </a:p>
              </p:txBody>
            </p:sp>
            <p:sp>
              <p:nvSpPr>
                <p:cNvPr id="15" name="CuadroTexto 14"/>
                <p:cNvSpPr txBox="1"/>
                <p:nvPr/>
              </p:nvSpPr>
              <p:spPr>
                <a:xfrm>
                  <a:off x="5909134" y="913361"/>
                  <a:ext cx="727859" cy="1867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s-ES_tradnl" sz="500" b="1" dirty="0" smtClean="0"/>
                    <a:t>STEATOSIS II</a:t>
                  </a:r>
                  <a:endParaRPr lang="es-ES_tradnl" sz="500" b="1" dirty="0"/>
                </a:p>
              </p:txBody>
            </p:sp>
            <p:sp>
              <p:nvSpPr>
                <p:cNvPr id="16" name="CuadroTexto 15"/>
                <p:cNvSpPr txBox="1"/>
                <p:nvPr/>
              </p:nvSpPr>
              <p:spPr>
                <a:xfrm>
                  <a:off x="5909134" y="1017821"/>
                  <a:ext cx="752477" cy="1867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s-ES_tradnl" sz="500" b="1" dirty="0" smtClean="0"/>
                    <a:t>STEATOSIS III</a:t>
                  </a:r>
                  <a:endParaRPr lang="es-ES_tradnl" sz="500" b="1" dirty="0"/>
                </a:p>
              </p:txBody>
            </p:sp>
          </p:grpSp>
          <p:sp>
            <p:nvSpPr>
              <p:cNvPr id="12" name="Cerrar corchete 11"/>
              <p:cNvSpPr/>
              <p:nvPr/>
            </p:nvSpPr>
            <p:spPr>
              <a:xfrm rot="5400000">
                <a:off x="3961427" y="4228914"/>
                <a:ext cx="86098" cy="1308912"/>
              </a:xfrm>
              <a:prstGeom prst="rightBracket">
                <a:avLst>
                  <a:gd name="adj" fmla="val 0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</p:grpSp>
      <p:sp>
        <p:nvSpPr>
          <p:cNvPr id="22" name="CuadroTexto 21"/>
          <p:cNvSpPr txBox="1"/>
          <p:nvPr/>
        </p:nvSpPr>
        <p:spPr>
          <a:xfrm>
            <a:off x="5791847" y="105457"/>
            <a:ext cx="1773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Esteatosis I, II, III</a:t>
            </a:r>
          </a:p>
        </p:txBody>
      </p:sp>
      <p:pic>
        <p:nvPicPr>
          <p:cNvPr id="25" name="Imagen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259" y="2649924"/>
            <a:ext cx="4635557" cy="41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0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541753" y="51815"/>
            <a:ext cx="5970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Factores de </a:t>
            </a:r>
            <a:r>
              <a:rPr lang="es-ES_tradnl" b="1" dirty="0" err="1" smtClean="0">
                <a:solidFill>
                  <a:srgbClr val="853157"/>
                </a:solidFill>
              </a:rPr>
              <a:t>splicing</a:t>
            </a:r>
            <a:r>
              <a:rPr lang="es-ES_tradnl" b="1" dirty="0" smtClean="0">
                <a:solidFill>
                  <a:srgbClr val="853157"/>
                </a:solidFill>
              </a:rPr>
              <a:t> según clasificación </a:t>
            </a:r>
            <a:r>
              <a:rPr lang="es-ES_tradnl" b="1" dirty="0" err="1" smtClean="0">
                <a:solidFill>
                  <a:srgbClr val="853157"/>
                </a:solidFill>
              </a:rPr>
              <a:t>heatmap</a:t>
            </a:r>
            <a:r>
              <a:rPr lang="es-ES_tradnl" b="1" dirty="0" smtClean="0">
                <a:solidFill>
                  <a:srgbClr val="853157"/>
                </a:solidFill>
              </a:rPr>
              <a:t>: CLUSTER I</a:t>
            </a:r>
          </a:p>
        </p:txBody>
      </p:sp>
      <p:grpSp>
        <p:nvGrpSpPr>
          <p:cNvPr id="13" name="Agrupar 12"/>
          <p:cNvGrpSpPr/>
          <p:nvPr/>
        </p:nvGrpSpPr>
        <p:grpSpPr>
          <a:xfrm>
            <a:off x="272112" y="448372"/>
            <a:ext cx="8530511" cy="6074348"/>
            <a:chOff x="272113" y="448372"/>
            <a:chExt cx="7688666" cy="5440364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 rotWithShape="1">
            <a:blip r:embed="rId2"/>
            <a:srcRect b="60903"/>
            <a:stretch/>
          </p:blipFill>
          <p:spPr>
            <a:xfrm>
              <a:off x="272113" y="591104"/>
              <a:ext cx="6108700" cy="2542240"/>
            </a:xfrm>
            <a:prstGeom prst="rect">
              <a:avLst/>
            </a:prstGeom>
          </p:spPr>
        </p:pic>
        <p:pic>
          <p:nvPicPr>
            <p:cNvPr id="8" name="Imagen 7"/>
            <p:cNvPicPr>
              <a:picLocks noChangeAspect="1"/>
            </p:cNvPicPr>
            <p:nvPr/>
          </p:nvPicPr>
          <p:blipFill rotWithShape="1">
            <a:blip r:embed="rId2"/>
            <a:srcRect t="81618" r="73782"/>
            <a:stretch/>
          </p:blipFill>
          <p:spPr>
            <a:xfrm>
              <a:off x="4841310" y="3387098"/>
              <a:ext cx="1601566" cy="1195308"/>
            </a:xfrm>
            <a:prstGeom prst="rect">
              <a:avLst/>
            </a:prstGeom>
          </p:spPr>
        </p:pic>
        <p:pic>
          <p:nvPicPr>
            <p:cNvPr id="9" name="Imagen 8"/>
            <p:cNvPicPr>
              <a:picLocks noChangeAspect="1"/>
            </p:cNvPicPr>
            <p:nvPr/>
          </p:nvPicPr>
          <p:blipFill rotWithShape="1">
            <a:blip r:embed="rId2"/>
            <a:srcRect t="40034" r="75315" b="18674"/>
            <a:stretch/>
          </p:blipFill>
          <p:spPr>
            <a:xfrm>
              <a:off x="6380813" y="448372"/>
              <a:ext cx="1507919" cy="2684972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 rotWithShape="1">
            <a:blip r:embed="rId2"/>
            <a:srcRect l="25719" t="39430" b="20390"/>
            <a:stretch/>
          </p:blipFill>
          <p:spPr>
            <a:xfrm>
              <a:off x="365760" y="3276076"/>
              <a:ext cx="4537614" cy="2612660"/>
            </a:xfrm>
            <a:prstGeom prst="rect">
              <a:avLst/>
            </a:prstGeom>
          </p:spPr>
        </p:pic>
        <p:pic>
          <p:nvPicPr>
            <p:cNvPr id="12" name="Imagen 11"/>
            <p:cNvPicPr>
              <a:picLocks noChangeAspect="1"/>
            </p:cNvPicPr>
            <p:nvPr/>
          </p:nvPicPr>
          <p:blipFill rotWithShape="1">
            <a:blip r:embed="rId2"/>
            <a:srcRect l="26898" t="80454" r="47238"/>
            <a:stretch/>
          </p:blipFill>
          <p:spPr>
            <a:xfrm>
              <a:off x="6380812" y="3300460"/>
              <a:ext cx="1579967" cy="1270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274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561" y="2029565"/>
            <a:ext cx="6112174" cy="2298595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529561" y="234695"/>
            <a:ext cx="5970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b="1" dirty="0" smtClean="0">
                <a:solidFill>
                  <a:srgbClr val="853157"/>
                </a:solidFill>
              </a:rPr>
              <a:t>Factores de </a:t>
            </a:r>
            <a:r>
              <a:rPr lang="es-ES_tradnl" b="1" dirty="0" err="1" smtClean="0">
                <a:solidFill>
                  <a:srgbClr val="853157"/>
                </a:solidFill>
              </a:rPr>
              <a:t>splicing</a:t>
            </a:r>
            <a:r>
              <a:rPr lang="es-ES_tradnl" b="1" dirty="0" smtClean="0">
                <a:solidFill>
                  <a:srgbClr val="853157"/>
                </a:solidFill>
              </a:rPr>
              <a:t> según clasificación </a:t>
            </a:r>
            <a:r>
              <a:rPr lang="es-ES_tradnl" b="1" dirty="0" err="1" smtClean="0">
                <a:solidFill>
                  <a:srgbClr val="853157"/>
                </a:solidFill>
              </a:rPr>
              <a:t>heatmap</a:t>
            </a:r>
            <a:r>
              <a:rPr lang="es-ES_tradnl" b="1" dirty="0" smtClean="0">
                <a:solidFill>
                  <a:srgbClr val="853157"/>
                </a:solidFill>
              </a:rPr>
              <a:t>: CLUSTER II</a:t>
            </a:r>
          </a:p>
        </p:txBody>
      </p:sp>
    </p:spTree>
    <p:extLst>
      <p:ext uri="{BB962C8B-B14F-4D97-AF65-F5344CB8AC3E}">
        <p14:creationId xmlns:p14="http://schemas.microsoft.com/office/powerpoint/2010/main" val="76818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2404</TotalTime>
  <Words>621</Words>
  <Application>Microsoft Macintosh PowerPoint</Application>
  <PresentationFormat>Presentación en pantalla (4:3)</PresentationFormat>
  <Paragraphs>291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Calibri</vt:lpstr>
      <vt:lpstr>Calibri Light</vt:lpstr>
      <vt:lpstr>Cambria Math</vt:lpstr>
      <vt:lpstr>Mangal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Usuario de Microsoft Office</cp:lastModifiedBy>
  <cp:revision>17</cp:revision>
  <dcterms:created xsi:type="dcterms:W3CDTF">2017-01-22T19:23:25Z</dcterms:created>
  <dcterms:modified xsi:type="dcterms:W3CDTF">2017-01-24T11:28:55Z</dcterms:modified>
</cp:coreProperties>
</file>

<file path=docProps/thumbnail.jpeg>
</file>